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sldIdLst>
    <p:sldId id="298" r:id="rId2"/>
    <p:sldId id="297" r:id="rId3"/>
    <p:sldId id="296" r:id="rId4"/>
    <p:sldId id="273" r:id="rId5"/>
  </p:sldIdLst>
  <p:sldSz cx="18288000" cy="10287000"/>
  <p:notesSz cx="6858000" cy="9144000"/>
  <p:embeddedFontLst>
    <p:embeddedFont>
      <p:font typeface="Comic Sans MS" panose="030F0902030302020204" pitchFamily="66" charset="0"/>
      <p:regular r:id="rId7"/>
    </p:embeddedFont>
    <p:embeddedFont>
      <p:font typeface="Playfair Display" pitchFamily="2" charset="77"/>
      <p:regular r:id="rId8"/>
      <p:bold r:id="rId9"/>
      <p:italic r:id="rId10"/>
      <p:boldItalic r:id="rId11"/>
    </p:embeddedFont>
    <p:embeddedFont>
      <p:font typeface="Public Sans" pitchFamily="2" charset="77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4558" autoAdjust="0"/>
  </p:normalViewPr>
  <p:slideViewPr>
    <p:cSldViewPr>
      <p:cViewPr varScale="1">
        <p:scale>
          <a:sx n="80" d="100"/>
          <a:sy n="80" d="100"/>
        </p:scale>
        <p:origin x="1480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6680B-0228-1E42-9E47-9D10A5C139BD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19EE9-B244-264A-B693-7F9BC18F7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6" y="4514765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850974" y="2332416"/>
            <a:ext cx="16408332" cy="1780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250"/>
              </a:lnSpc>
            </a:pPr>
            <a:r>
              <a:rPr lang="en-US" sz="9600" spc="83" dirty="0">
                <a:solidFill>
                  <a:srgbClr val="2B2C30"/>
                </a:solidFill>
                <a:latin typeface="Comic Sans MS" panose="030F0902030302020204" pitchFamily="66" charset="0"/>
              </a:rPr>
              <a:t>Cost Saving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6407" y="8041005"/>
            <a:ext cx="7862435" cy="1302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50"/>
              </a:lnSpc>
            </a:pPr>
            <a:r>
              <a:rPr lang="en-US" sz="3200" b="1" dirty="0">
                <a:solidFill>
                  <a:srgbClr val="2B2C30"/>
                </a:solidFill>
                <a:latin typeface="Public Sans"/>
              </a:rPr>
              <a:t>Sujith Nair</a:t>
            </a:r>
          </a:p>
          <a:p>
            <a:pPr>
              <a:lnSpc>
                <a:spcPts val="3450"/>
              </a:lnSpc>
            </a:pPr>
            <a:r>
              <a:rPr lang="en-US" sz="2300" b="1" dirty="0">
                <a:solidFill>
                  <a:srgbClr val="2B2C30"/>
                </a:solidFill>
                <a:latin typeface="Public Sans"/>
              </a:rPr>
              <a:t>Cloud Data Architect</a:t>
            </a:r>
          </a:p>
          <a:p>
            <a:pPr>
              <a:lnSpc>
                <a:spcPts val="3450"/>
              </a:lnSpc>
            </a:pPr>
            <a:r>
              <a:rPr lang="en-US" sz="2300" b="1" dirty="0">
                <a:solidFill>
                  <a:srgbClr val="2B2C30"/>
                </a:solidFill>
                <a:latin typeface="Public Sans"/>
              </a:rPr>
              <a:t>Snowflake Snowpro Certified</a:t>
            </a:r>
          </a:p>
        </p:txBody>
      </p:sp>
    </p:spTree>
    <p:extLst>
      <p:ext uri="{BB962C8B-B14F-4D97-AF65-F5344CB8AC3E}">
        <p14:creationId xmlns:p14="http://schemas.microsoft.com/office/powerpoint/2010/main" val="2216992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2E495B1-67DA-0576-B7AA-9EAC863FED37}"/>
              </a:ext>
            </a:extLst>
          </p:cNvPr>
          <p:cNvSpPr txBox="1"/>
          <p:nvPr/>
        </p:nvSpPr>
        <p:spPr>
          <a:xfrm>
            <a:off x="990600" y="419100"/>
            <a:ext cx="157734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highlight>
                  <a:srgbClr val="FFFF00"/>
                </a:highlight>
                <a:latin typeface="Comic Sans MS" panose="030F0902030302020204" pitchFamily="66" charset="0"/>
              </a:rPr>
              <a:t>#  How can you reduce storage costs in your project?</a:t>
            </a:r>
          </a:p>
          <a:p>
            <a:endParaRPr lang="en-US" sz="4000" b="1" dirty="0">
              <a:highlight>
                <a:srgbClr val="FFFF00"/>
              </a:highlight>
              <a:latin typeface="Comic Sans MS" panose="030F0902030302020204" pitchFamily="66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902030302020204" pitchFamily="66" charset="0"/>
              </a:rPr>
              <a:t>Use transient tables wherever suitable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902030302020204" pitchFamily="66" charset="0"/>
              </a:rPr>
              <a:t>Set time-travel period on permanent tables to a suitable level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902030302020204" pitchFamily="66" charset="0"/>
              </a:rPr>
              <a:t>Identify unused objects and drop them if not required, build automated stored procedure to locate and drop objects that are unused for over a year.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Comic Sans MS" panose="030F0902030302020204" pitchFamily="66" charset="0"/>
              </a:rPr>
              <a:t>Use temporary tables if the data is not required after the session is done.</a:t>
            </a:r>
          </a:p>
          <a:p>
            <a:endParaRPr lang="en-US" sz="4000" b="1" dirty="0">
              <a:latin typeface="Comic Sans MS" panose="030F0902030302020204" pitchFamily="66" charset="0"/>
            </a:endParaRPr>
          </a:p>
          <a:p>
            <a:endParaRPr lang="en-US" sz="4000" b="1" dirty="0">
              <a:latin typeface="Comic Sans MS" panose="030F0902030302020204" pitchFamily="66" charset="0"/>
            </a:endParaRPr>
          </a:p>
        </p:txBody>
      </p:sp>
      <p:pic>
        <p:nvPicPr>
          <p:cNvPr id="3" name="Picture 2" descr="A person cutting a piece of paper with scissors&#10;&#10;Description automatically generated">
            <a:extLst>
              <a:ext uri="{FF2B5EF4-FFF2-40B4-BE49-F238E27FC236}">
                <a16:creationId xmlns:a16="http://schemas.microsoft.com/office/drawing/2014/main" id="{2BC43BE9-0875-B318-FC66-93F93A2DD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582" y="5829300"/>
            <a:ext cx="5130017" cy="384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131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2E495B1-67DA-0576-B7AA-9EAC863FED37}"/>
              </a:ext>
            </a:extLst>
          </p:cNvPr>
          <p:cNvSpPr txBox="1"/>
          <p:nvPr/>
        </p:nvSpPr>
        <p:spPr>
          <a:xfrm>
            <a:off x="1066800" y="487620"/>
            <a:ext cx="1577340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highlight>
                  <a:srgbClr val="FFFF00"/>
                </a:highlight>
                <a:latin typeface="Comic Sans MS" panose="030F0902030302020204" pitchFamily="66" charset="0"/>
              </a:rPr>
              <a:t>#What are the best practices that we can follow to reduce credit consumption?</a:t>
            </a:r>
          </a:p>
          <a:p>
            <a:endParaRPr lang="en-US" sz="2400" b="1" dirty="0">
              <a:highlight>
                <a:srgbClr val="FFFF00"/>
              </a:highlight>
              <a:latin typeface="Playfair Display" pitchFamily="2" charset="77"/>
            </a:endParaRPr>
          </a:p>
          <a:p>
            <a:r>
              <a:rPr lang="en-US" sz="2400" b="1" dirty="0">
                <a:latin typeface="Comic Sans MS" panose="030F0902030302020204" pitchFamily="66" charset="0"/>
              </a:rPr>
              <a:t>•Size the warehouse appropriately, start with a smaller warehouse and test the query and progressively increase the size till you can find a good fit. Over provisioning can cost credits and should be avoided as cost doubles every time we size-up.</a:t>
            </a:r>
          </a:p>
          <a:p>
            <a:endParaRPr lang="en-US" sz="2400" b="1" dirty="0">
              <a:latin typeface="Comic Sans MS" panose="030F0902030302020204" pitchFamily="66" charset="0"/>
            </a:endParaRPr>
          </a:p>
          <a:p>
            <a:r>
              <a:rPr lang="en-US" sz="2400" b="1" dirty="0">
                <a:latin typeface="Comic Sans MS" panose="030F0902030302020204" pitchFamily="66" charset="0"/>
              </a:rPr>
              <a:t>•Use the WAREHOUSE_LOAD_HISTORY and ensure that the warehouses are being fully utilized when they are running.</a:t>
            </a:r>
          </a:p>
          <a:p>
            <a:endParaRPr lang="en-US" sz="2400" b="1" dirty="0">
              <a:latin typeface="Comic Sans MS" panose="030F0902030302020204" pitchFamily="66" charset="0"/>
            </a:endParaRPr>
          </a:p>
          <a:p>
            <a:r>
              <a:rPr lang="en-US" sz="2400" b="1" dirty="0">
                <a:latin typeface="Comic Sans MS" panose="030F0902030302020204" pitchFamily="66" charset="0"/>
              </a:rPr>
              <a:t>•Enable auto-suspend, credits are consumed even if no queries are being executed, so enable auto-suspend to shut down warehouses when they are not needed.</a:t>
            </a:r>
          </a:p>
          <a:p>
            <a:endParaRPr lang="en-US" sz="2400" b="1" dirty="0">
              <a:latin typeface="Comic Sans MS" panose="030F0902030302020204" pitchFamily="66" charset="0"/>
            </a:endParaRPr>
          </a:p>
          <a:p>
            <a:r>
              <a:rPr lang="en-US" sz="2400" b="1" dirty="0">
                <a:latin typeface="Comic Sans MS" panose="030F0902030302020204" pitchFamily="66" charset="0"/>
              </a:rPr>
              <a:t>•Control access to CREATE and MODIFY privilege of warehouse to control creation and re-sizing of the warehouse which can increase cost.</a:t>
            </a:r>
          </a:p>
          <a:p>
            <a:endParaRPr lang="en-US" sz="2400" b="1" dirty="0">
              <a:latin typeface="Comic Sans MS" panose="030F0902030302020204" pitchFamily="66" charset="0"/>
            </a:endParaRPr>
          </a:p>
          <a:p>
            <a:r>
              <a:rPr lang="en-US" sz="2400" b="1" dirty="0">
                <a:latin typeface="Comic Sans MS" panose="030F0902030302020204" pitchFamily="66" charset="0"/>
              </a:rPr>
              <a:t>•Use STATEMENT_TIMEOUT_IN_SECONDS to kill hung or runaway queries as they consume a lot of credits, and we can define the maximum amount of time an SQL statement can be run before it is canceled.</a:t>
            </a:r>
          </a:p>
          <a:p>
            <a:endParaRPr lang="en-US" sz="2400" b="1" dirty="0">
              <a:latin typeface="Comic Sans MS" panose="030F0902030302020204" pitchFamily="66" charset="0"/>
            </a:endParaRPr>
          </a:p>
          <a:p>
            <a:r>
              <a:rPr lang="en-US" sz="2400" b="1" dirty="0">
                <a:latin typeface="Comic Sans MS" panose="030F0902030302020204" pitchFamily="66" charset="0"/>
              </a:rPr>
              <a:t>•Use resource monitors to enforce spending limits.</a:t>
            </a:r>
          </a:p>
          <a:p>
            <a:endParaRPr lang="en-US" sz="4000" b="1" dirty="0">
              <a:highlight>
                <a:srgbClr val="FFFF00"/>
              </a:highlight>
              <a:latin typeface="Playfair Displ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08793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6" y="4514765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6701746" y="8616481"/>
            <a:ext cx="535737" cy="727544"/>
          </a:xfrm>
          <a:custGeom>
            <a:avLst/>
            <a:gdLst/>
            <a:ahLst/>
            <a:cxnLst/>
            <a:rect l="l" t="t" r="r" b="b"/>
            <a:pathLst>
              <a:path w="535737" h="727544">
                <a:moveTo>
                  <a:pt x="0" y="0"/>
                </a:moveTo>
                <a:lnTo>
                  <a:pt x="535736" y="0"/>
                </a:lnTo>
                <a:lnTo>
                  <a:pt x="535736" y="727544"/>
                </a:lnTo>
                <a:lnTo>
                  <a:pt x="0" y="727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50974" y="2332416"/>
            <a:ext cx="16408332" cy="2084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52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758" b="0" i="0" u="none" strike="noStrike" kern="1200" cap="none" spc="83" normalizeH="0" baseline="0" noProof="0">
                <a:ln>
                  <a:noFill/>
                </a:ln>
                <a:solidFill>
                  <a:srgbClr val="2B2C30"/>
                </a:solidFill>
                <a:effectLst/>
                <a:uLnTx/>
                <a:uFillTx/>
                <a:latin typeface="Playfair Display"/>
                <a:ea typeface="+mn-ea"/>
                <a:cs typeface="+mn-cs"/>
              </a:rPr>
              <a:t>Thank you!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734800" y="8630746"/>
            <a:ext cx="4938371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717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986" b="1" i="0" u="none" strike="noStrike" kern="1200" cap="none" spc="14" normalizeH="0" baseline="0" noProof="0" dirty="0">
                <a:ln>
                  <a:noFill/>
                </a:ln>
                <a:solidFill>
                  <a:srgbClr val="2B2C30"/>
                </a:solidFill>
                <a:effectLst/>
                <a:uLnTx/>
                <a:uFillTx/>
                <a:latin typeface="Playfair Display"/>
                <a:ea typeface="+mn-ea"/>
                <a:cs typeface="+mn-cs"/>
              </a:rPr>
              <a:t>Learn2CloudData Solutions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799</TotalTime>
  <Words>268</Words>
  <Application>Microsoft Macintosh PowerPoint</Application>
  <PresentationFormat>Custom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Comic Sans MS</vt:lpstr>
      <vt:lpstr>Playfair Display</vt:lpstr>
      <vt:lpstr>Arial</vt:lpstr>
      <vt:lpstr>Calibri</vt:lpstr>
      <vt:lpstr>Public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Sujith Nair</cp:lastModifiedBy>
  <cp:revision>163</cp:revision>
  <dcterms:created xsi:type="dcterms:W3CDTF">2006-08-16T00:00:00Z</dcterms:created>
  <dcterms:modified xsi:type="dcterms:W3CDTF">2024-01-31T21:03:52Z</dcterms:modified>
  <dc:identifier>DAF2hdOTi7o</dc:identifier>
</cp:coreProperties>
</file>

<file path=docProps/thumbnail.jpeg>
</file>